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Gruppo"/>
      <p:regular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Ligh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rupp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80f9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80f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afe7a0f4_0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afe7a0f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afe7a0f4_0_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afe7a0f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4a8c36cb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4a8c36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a8c36cb4_0_1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a8c36cb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afe7a0f4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afe7a0f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afe7a0f4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afe7a0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afe7a0f4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afe7a0f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afe7a0f4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afe7a0f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afe7a0f4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afe7a0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afe7a0f4_0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afe7a0f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ElRrSawvHqY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QHRW2DNNu9Q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49825" y="3405525"/>
            <a:ext cx="62613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Tristan Brodeur, Paulo Regis, </a:t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David Feil-Seifer, Shamik Sengupta</a:t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66661" t="0"/>
          <a:stretch/>
        </p:blipFill>
        <p:spPr>
          <a:xfrm>
            <a:off x="1811342" y="441031"/>
            <a:ext cx="1133175" cy="11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550" y="667587"/>
            <a:ext cx="2358399" cy="6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1008" y="322499"/>
            <a:ext cx="1374401" cy="13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09" y="3298987"/>
            <a:ext cx="2257749" cy="169331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61525" y="271225"/>
            <a:ext cx="845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61525" y="1648938"/>
            <a:ext cx="845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Search</a:t>
            </a:r>
            <a:r>
              <a:rPr lang="en" sz="4800">
                <a:solidFill>
                  <a:schemeClr val="dk1"/>
                </a:solidFill>
              </a:rPr>
              <a:t> </a:t>
            </a:r>
            <a:r>
              <a:rPr lang="en" sz="48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&amp;</a:t>
            </a:r>
            <a:r>
              <a:rPr lang="en" sz="4800">
                <a:solidFill>
                  <a:schemeClr val="dk1"/>
                </a:solidFill>
              </a:rPr>
              <a:t> </a:t>
            </a:r>
            <a:r>
              <a:rPr lang="en" sz="4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Rescue</a:t>
            </a:r>
            <a:r>
              <a:rPr lang="en" sz="4800">
                <a:solidFill>
                  <a:schemeClr val="dk1"/>
                </a:solidFill>
              </a:rPr>
              <a:t> </a:t>
            </a:r>
            <a:r>
              <a:rPr lang="en" sz="4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Operations </a:t>
            </a:r>
            <a:r>
              <a:rPr lang="en" sz="48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::</a:t>
            </a:r>
            <a:endParaRPr sz="4800">
              <a:solidFill>
                <a:srgbClr val="807F84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Mesh Networked Robotics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161400" y="-3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This video is about RSSI Threshold 4" id="139" name="Google Shape;139;p22" title="RSSI Threshold 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875" y="838800"/>
            <a:ext cx="5432250" cy="40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161400" y="7171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Conclusions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&amp;</a:t>
            </a: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 Future Work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4526625" y="4129750"/>
            <a:ext cx="46101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Thank you!</a:t>
            </a:r>
            <a:endParaRPr sz="30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161400" y="1664650"/>
            <a:ext cx="43206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Robots under certain thresholding techniques are able to stay aligned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Refined filtering method increased the accuracy of the system, but a more appropriate filtering technique would assist greatly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Future Work: Ability for the system to learn parameters needed to increase the accuracy of the system (as compared to simulation).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624875" y="1664650"/>
            <a:ext cx="44136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This work supported by the National Science Foundation under award number IIS-1757929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483" y="930749"/>
            <a:ext cx="1374401" cy="13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61400" y="-3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Goal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This video is about My Movie" id="66" name="Google Shape;66;p14" title="My Movi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51" y="1156775"/>
            <a:ext cx="4741625" cy="35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088200" y="2170800"/>
            <a:ext cx="35397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Large-area search-and-rescue   techniques are of primary concern in disaster relief efforts.</a:t>
            </a:r>
            <a:endParaRPr sz="24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61400" y="1126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Mesh Networks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23650" y="717125"/>
            <a:ext cx="41664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Follow-the-leader approach based on wifi-geolocation [2]</a:t>
            </a:r>
            <a:endParaRPr sz="2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Roboto Light"/>
              <a:buChar char="●"/>
            </a:pPr>
            <a:r>
              <a:rPr lang="en" sz="2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Each slave node determines velocity commands via communicated velocities from master node</a:t>
            </a:r>
            <a:endParaRPr sz="2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61400" y="951425"/>
            <a:ext cx="4086000" cy="29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IEEE 802.11 devices often make the RSSI measurement available to users</a:t>
            </a:r>
            <a:endParaRPr sz="2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Navigation of unknown terrain from statically placed nodes configured in mesh network [1]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638" y="3152525"/>
            <a:ext cx="3712825" cy="18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61400" y="3904625"/>
            <a:ext cx="40860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[1] N.  Zhou,  X.  Zhao,  M.  Tan</a:t>
            </a:r>
            <a:endParaRPr sz="11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RSSI-based Mobile Robot Navigation InGrid-pattern Wireless Sensor Network</a:t>
            </a:r>
            <a:endParaRPr sz="11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Chinese Automation Congress; November, 2013.</a:t>
            </a:r>
            <a:endParaRPr sz="11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05650" y="486701"/>
            <a:ext cx="822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Methods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::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2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Equipment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4522"/>
            <a:ext cx="3386577" cy="338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377" y="1604522"/>
            <a:ext cx="3386580" cy="33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0357" y="3229847"/>
            <a:ext cx="1761243" cy="17612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 rot="1794598">
            <a:off x="2795878" y="1733750"/>
            <a:ext cx="774910" cy="6907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366"/>
                </a:solidFill>
                <a:latin typeface="Gruppo"/>
                <a:ea typeface="Gruppo"/>
                <a:cs typeface="Gruppo"/>
                <a:sym typeface="Gruppo"/>
              </a:rPr>
              <a:t>x2</a:t>
            </a:r>
            <a:endParaRPr sz="3000">
              <a:solidFill>
                <a:srgbClr val="0033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86" name="Google Shape;86;p16"/>
          <p:cNvSpPr txBox="1"/>
          <p:nvPr/>
        </p:nvSpPr>
        <p:spPr>
          <a:xfrm rot="1794598">
            <a:off x="8248503" y="3231225"/>
            <a:ext cx="774910" cy="6907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366"/>
                </a:solidFill>
                <a:latin typeface="Gruppo"/>
                <a:ea typeface="Gruppo"/>
                <a:cs typeface="Gruppo"/>
                <a:sym typeface="Gruppo"/>
              </a:rPr>
              <a:t>x3</a:t>
            </a:r>
            <a:endParaRPr sz="3000">
              <a:solidFill>
                <a:srgbClr val="0033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05650" y="486701"/>
            <a:ext cx="822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Approach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::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2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Node Initialization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568351"/>
            <a:ext cx="3872332" cy="333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69147"/>
          <a:stretch/>
        </p:blipFill>
        <p:spPr>
          <a:xfrm>
            <a:off x="4228575" y="1568350"/>
            <a:ext cx="4698379" cy="13990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 flipH="1" rot="10800000">
            <a:off x="5352769" y="2263874"/>
            <a:ext cx="690000" cy="81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7"/>
          <p:cNvCxnSpPr/>
          <p:nvPr/>
        </p:nvCxnSpPr>
        <p:spPr>
          <a:xfrm flipH="1" rot="10800000">
            <a:off x="5352769" y="2144315"/>
            <a:ext cx="1333500" cy="6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7"/>
          <p:cNvCxnSpPr/>
          <p:nvPr/>
        </p:nvCxnSpPr>
        <p:spPr>
          <a:xfrm flipH="1" rot="10800000">
            <a:off x="6967964" y="2263874"/>
            <a:ext cx="690000" cy="81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7"/>
          <p:cNvCxnSpPr/>
          <p:nvPr/>
        </p:nvCxnSpPr>
        <p:spPr>
          <a:xfrm flipH="1" rot="10800000">
            <a:off x="6967964" y="2136215"/>
            <a:ext cx="1478400" cy="15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7"/>
          <p:cNvSpPr/>
          <p:nvPr/>
        </p:nvSpPr>
        <p:spPr>
          <a:xfrm>
            <a:off x="4834375" y="1971150"/>
            <a:ext cx="518400" cy="469800"/>
          </a:xfrm>
          <a:prstGeom prst="ellipse">
            <a:avLst/>
          </a:prstGeom>
          <a:solidFill>
            <a:srgbClr val="807F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449575" y="1971150"/>
            <a:ext cx="518400" cy="46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8353575" y="1971150"/>
            <a:ext cx="518400" cy="46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228575" y="3140550"/>
            <a:ext cx="46983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Propagation of RSSI values to each node in system</a:t>
            </a:r>
            <a:endParaRPr sz="18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RSSI database created of all nodes contained within the system</a:t>
            </a:r>
            <a:endParaRPr sz="18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205650" y="486701"/>
            <a:ext cx="822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Approach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::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2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RSSI Thresholding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21475" y="1644425"/>
            <a:ext cx="42504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Packet sent at each time stamp containing the following data: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94575" y="2522300"/>
            <a:ext cx="3000000" cy="1904100"/>
          </a:xfrm>
          <a:prstGeom prst="rect">
            <a:avLst/>
          </a:prstGeom>
          <a:noFill/>
          <a:ln cap="flat" cmpd="sng" w="19050">
            <a:solidFill>
              <a:srgbClr val="807F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Identification Number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Time-to-failure (based on battery status)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RSSI respective to requesting nodes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Status of mission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625" y="1441475"/>
            <a:ext cx="37338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140625" y="2336825"/>
            <a:ext cx="3733800" cy="24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P(x) : threshold value determining critical point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μ</a:t>
            </a: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 : average of all received RSSI values for a particular node within a determined time frame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Roboto Light"/>
              <a:buChar char="-"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σ</a:t>
            </a:r>
            <a:r>
              <a:rPr baseline="30000"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 : variance of the received RSSI values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93275" y="86550"/>
            <a:ext cx="8222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Approach</a:t>
            </a:r>
            <a:r>
              <a:rPr lang="en" sz="420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00">
                <a:solidFill>
                  <a:srgbClr val="807F84"/>
                </a:solidFill>
                <a:latin typeface="Gruppo"/>
                <a:ea typeface="Gruppo"/>
                <a:cs typeface="Gruppo"/>
                <a:sym typeface="Gruppo"/>
              </a:rPr>
              <a:t>::</a:t>
            </a:r>
            <a:endParaRPr sz="4200">
              <a:solidFill>
                <a:srgbClr val="00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Robot Control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74" y="1591350"/>
            <a:ext cx="5337374" cy="319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625" y="1997963"/>
            <a:ext cx="3365275" cy="23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7798200" y="1946775"/>
            <a:ext cx="2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161400" y="-3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075" y="1433700"/>
            <a:ext cx="5329675" cy="151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075" y="3784925"/>
            <a:ext cx="5329675" cy="10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145900" y="918075"/>
            <a:ext cx="5355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Measured Time Requirements for Instantiation 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171075" y="3238500"/>
            <a:ext cx="5355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Initial Positioning Accuracy for n+1 nodes</a:t>
            </a:r>
            <a:endParaRPr sz="18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161400" y="-3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3366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4200">
              <a:solidFill>
                <a:srgbClr val="0033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38" y="969072"/>
            <a:ext cx="8533126" cy="399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